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1"/>
  </p:notesMasterIdLst>
  <p:sldIdLst>
    <p:sldId id="256" r:id="rId2"/>
    <p:sldId id="257" r:id="rId3"/>
    <p:sldId id="261" r:id="rId4"/>
    <p:sldId id="262" r:id="rId5"/>
    <p:sldId id="263" r:id="rId6"/>
    <p:sldId id="258" r:id="rId7"/>
    <p:sldId id="259" r:id="rId8"/>
    <p:sldId id="260" r:id="rId9"/>
    <p:sldId id="264" r:id="rId10"/>
    <p:sldId id="265" r:id="rId11"/>
    <p:sldId id="266" r:id="rId12"/>
    <p:sldId id="271" r:id="rId13"/>
    <p:sldId id="272" r:id="rId14"/>
    <p:sldId id="273" r:id="rId15"/>
    <p:sldId id="274" r:id="rId16"/>
    <p:sldId id="267" r:id="rId17"/>
    <p:sldId id="270" r:id="rId18"/>
    <p:sldId id="268"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C3362B-FE1D-4AF3-A3AC-79D63586B947}" type="datetimeFigureOut">
              <a:rPr lang="en-IN" smtClean="0"/>
              <a:t>21-05-2024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CC08B-8F92-48EA-A08E-6D6799199D9C}" type="slidenum">
              <a:rPr lang="en-IN" smtClean="0"/>
              <a:t>‹#›</a:t>
            </a:fld>
            <a:endParaRPr lang="en-IN"/>
          </a:p>
        </p:txBody>
      </p:sp>
    </p:spTree>
    <p:extLst>
      <p:ext uri="{BB962C8B-B14F-4D97-AF65-F5344CB8AC3E}">
        <p14:creationId xmlns:p14="http://schemas.microsoft.com/office/powerpoint/2010/main" val="1649757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A1CC08B-8F92-48EA-A08E-6D6799199D9C}" type="slidenum">
              <a:rPr lang="en-IN" smtClean="0"/>
              <a:t>12</a:t>
            </a:fld>
            <a:endParaRPr lang="en-IN"/>
          </a:p>
        </p:txBody>
      </p:sp>
    </p:spTree>
    <p:extLst>
      <p:ext uri="{BB962C8B-B14F-4D97-AF65-F5344CB8AC3E}">
        <p14:creationId xmlns:p14="http://schemas.microsoft.com/office/powerpoint/2010/main" val="1541884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5E9BDD9-282E-4D66-9FE5-E3028EE187BC}" type="datetimeFigureOut">
              <a:rPr lang="en-IN" smtClean="0"/>
              <a:t>21-05-2024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897707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5E9BDD9-282E-4D66-9FE5-E3028EE187BC}" type="datetimeFigureOut">
              <a:rPr lang="en-IN" smtClean="0"/>
              <a:t>21-05-2024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12734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5E9BDD9-282E-4D66-9FE5-E3028EE187BC}"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470947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5E9BDD9-282E-4D66-9FE5-E3028EE187BC}"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879191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E9BDD9-282E-4D66-9FE5-E3028EE187BC}"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2326023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5E9BDD9-282E-4D66-9FE5-E3028EE187BC}" type="datetimeFigureOut">
              <a:rPr lang="en-IN" smtClean="0"/>
              <a:t>21-05-2024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2393564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5E9BDD9-282E-4D66-9FE5-E3028EE187BC}" type="datetimeFigureOut">
              <a:rPr lang="en-IN" smtClean="0"/>
              <a:t>21-05-2024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1765336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5E9BDD9-282E-4D66-9FE5-E3028EE187BC}"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631369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5E9BDD9-282E-4D66-9FE5-E3028EE187BC}"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2227037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E9BDD9-282E-4D66-9FE5-E3028EE187BC}"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1963806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E9BDD9-282E-4D66-9FE5-E3028EE187BC}" type="datetimeFigureOut">
              <a:rPr lang="en-IN" smtClean="0"/>
              <a:t>21-05-2024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2841949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5E9BDD9-282E-4D66-9FE5-E3028EE187BC}" type="datetimeFigureOut">
              <a:rPr lang="en-IN" smtClean="0"/>
              <a:t>21-05-2024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58196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E9BDD9-282E-4D66-9FE5-E3028EE187BC}" type="datetimeFigureOut">
              <a:rPr lang="en-IN" smtClean="0"/>
              <a:t>21-05-2024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1243225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5E9BDD9-282E-4D66-9FE5-E3028EE187BC}" type="datetimeFigureOut">
              <a:rPr lang="en-IN" smtClean="0"/>
              <a:t>21-05-2024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726024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9BDD9-282E-4D66-9FE5-E3028EE187BC}" type="datetimeFigureOut">
              <a:rPr lang="en-IN" smtClean="0"/>
              <a:t>21-05-2024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347594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5E9BDD9-282E-4D66-9FE5-E3028EE187BC}" type="datetimeFigureOut">
              <a:rPr lang="en-IN" smtClean="0"/>
              <a:t>21-05-2024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1402585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5E9BDD9-282E-4D66-9FE5-E3028EE187BC}" type="datetimeFigureOut">
              <a:rPr lang="en-IN" smtClean="0"/>
              <a:t>21-05-2024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90208C5-B678-451B-8A3A-17FA3A2B614E}" type="slidenum">
              <a:rPr lang="en-IN" smtClean="0"/>
              <a:t>‹#›</a:t>
            </a:fld>
            <a:endParaRPr lang="en-IN"/>
          </a:p>
        </p:txBody>
      </p:sp>
    </p:spTree>
    <p:extLst>
      <p:ext uri="{BB962C8B-B14F-4D97-AF65-F5344CB8AC3E}">
        <p14:creationId xmlns:p14="http://schemas.microsoft.com/office/powerpoint/2010/main" val="237412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5E9BDD9-282E-4D66-9FE5-E3028EE187BC}" type="datetimeFigureOut">
              <a:rPr lang="en-IN" smtClean="0"/>
              <a:t>21-05-2024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90208C5-B678-451B-8A3A-17FA3A2B614E}" type="slidenum">
              <a:rPr lang="en-IN" smtClean="0"/>
              <a:t>‹#›</a:t>
            </a:fld>
            <a:endParaRPr lang="en-IN"/>
          </a:p>
        </p:txBody>
      </p:sp>
    </p:spTree>
    <p:extLst>
      <p:ext uri="{BB962C8B-B14F-4D97-AF65-F5344CB8AC3E}">
        <p14:creationId xmlns:p14="http://schemas.microsoft.com/office/powerpoint/2010/main" val="363845937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F581D9-F00B-FB74-56A6-9FB7F8DE3890}"/>
              </a:ext>
            </a:extLst>
          </p:cNvPr>
          <p:cNvSpPr>
            <a:spLocks noGrp="1"/>
          </p:cNvSpPr>
          <p:nvPr>
            <p:ph type="subTitle" idx="4294967295"/>
          </p:nvPr>
        </p:nvSpPr>
        <p:spPr>
          <a:xfrm>
            <a:off x="2291667" y="5729592"/>
            <a:ext cx="8852170" cy="1128408"/>
          </a:xfrm>
          <a:noFill/>
        </p:spPr>
        <p:txBody>
          <a:bodyPr>
            <a:normAutofit fontScale="25000" lnSpcReduction="20000"/>
          </a:bodyPr>
          <a:lstStyle/>
          <a:p>
            <a:pPr>
              <a:buClr>
                <a:schemeClr val="tx1"/>
              </a:buClr>
              <a:buFont typeface="Wingdings" panose="05000000000000000000" pitchFamily="2" charset="2"/>
              <a:buChar char="Ø"/>
            </a:pPr>
            <a:r>
              <a:rPr lang="en-US" sz="6400" u="sng" dirty="0">
                <a:solidFill>
                  <a:schemeClr val="tx1"/>
                </a:solidFill>
                <a:latin typeface="Arial Black" panose="020B0A04020102020204" pitchFamily="34" charset="0"/>
              </a:rPr>
              <a:t>Presenter : </a:t>
            </a:r>
            <a:r>
              <a:rPr lang="en-US" sz="6400" u="sng" dirty="0" err="1">
                <a:solidFill>
                  <a:schemeClr val="tx1"/>
                </a:solidFill>
                <a:latin typeface="Arial Black" panose="020B0A04020102020204" pitchFamily="34" charset="0"/>
              </a:rPr>
              <a:t>Dhvani</a:t>
            </a:r>
            <a:r>
              <a:rPr lang="en-US" sz="6400" u="sng" dirty="0">
                <a:solidFill>
                  <a:schemeClr val="tx1"/>
                </a:solidFill>
                <a:latin typeface="Arial Black" panose="020B0A04020102020204" pitchFamily="34" charset="0"/>
              </a:rPr>
              <a:t> </a:t>
            </a:r>
            <a:r>
              <a:rPr lang="en-US" sz="6400" u="sng" dirty="0" err="1" smtClean="0">
                <a:solidFill>
                  <a:schemeClr val="tx1"/>
                </a:solidFill>
                <a:latin typeface="Arial Black" panose="020B0A04020102020204" pitchFamily="34" charset="0"/>
              </a:rPr>
              <a:t>Vaja</a:t>
            </a:r>
            <a:r>
              <a:rPr lang="en-US" sz="6400" u="sng" dirty="0">
                <a:solidFill>
                  <a:schemeClr val="tx1"/>
                </a:solidFill>
                <a:latin typeface="Arial Black" panose="020B0A04020102020204" pitchFamily="34" charset="0"/>
              </a:rPr>
              <a:t> </a:t>
            </a:r>
            <a:r>
              <a:rPr lang="en-US" sz="6400" u="sng" dirty="0" smtClean="0">
                <a:solidFill>
                  <a:schemeClr val="tx1"/>
                </a:solidFill>
                <a:latin typeface="Arial Black" panose="020B0A04020102020204" pitchFamily="34" charset="0"/>
              </a:rPr>
              <a:t>                                                                          </a:t>
            </a:r>
          </a:p>
          <a:p>
            <a:pPr>
              <a:buClr>
                <a:schemeClr val="tx1"/>
              </a:buClr>
              <a:buFont typeface="Wingdings" panose="05000000000000000000" pitchFamily="2" charset="2"/>
              <a:buChar char="Ø"/>
            </a:pPr>
            <a:r>
              <a:rPr lang="en-US" sz="6400" u="sng" dirty="0" smtClean="0">
                <a:solidFill>
                  <a:schemeClr val="tx1"/>
                </a:solidFill>
                <a:latin typeface="Arial Black" panose="020B0A04020102020204" pitchFamily="34" charset="0"/>
              </a:rPr>
              <a:t>Co-presenter : Nancy </a:t>
            </a:r>
            <a:r>
              <a:rPr lang="en-US" sz="6400" u="sng" dirty="0" err="1" smtClean="0">
                <a:solidFill>
                  <a:schemeClr val="tx1"/>
                </a:solidFill>
                <a:latin typeface="Arial Black" panose="020B0A04020102020204" pitchFamily="34" charset="0"/>
              </a:rPr>
              <a:t>Parsaniya</a:t>
            </a:r>
            <a:endParaRPr lang="en-US" sz="6400" u="sng" dirty="0" smtClean="0">
              <a:solidFill>
                <a:schemeClr val="tx1"/>
              </a:solidFill>
              <a:latin typeface="Arial Black" panose="020B0A04020102020204" pitchFamily="34" charset="0"/>
            </a:endParaRPr>
          </a:p>
          <a:p>
            <a:pPr algn="ctr">
              <a:buClr>
                <a:schemeClr val="tx1"/>
              </a:buClr>
              <a:buFont typeface="Wingdings" panose="05000000000000000000" pitchFamily="2" charset="2"/>
              <a:buChar char="q"/>
            </a:pPr>
            <a:r>
              <a:rPr lang="en-US" sz="6400" u="sng" dirty="0">
                <a:solidFill>
                  <a:schemeClr val="tx1"/>
                </a:solidFill>
                <a:latin typeface="Arial Black" panose="020B0A04020102020204" pitchFamily="34" charset="0"/>
              </a:rPr>
              <a:t>Guided By : Abhishek </a:t>
            </a:r>
            <a:r>
              <a:rPr lang="en-US" sz="6400" u="sng" dirty="0" err="1">
                <a:solidFill>
                  <a:schemeClr val="tx1"/>
                </a:solidFill>
                <a:latin typeface="Arial Black" panose="020B0A04020102020204" pitchFamily="34" charset="0"/>
              </a:rPr>
              <a:t>Wavhal</a:t>
            </a:r>
            <a:endParaRPr lang="en-US" sz="6400" u="sng" dirty="0">
              <a:solidFill>
                <a:schemeClr val="tx1"/>
              </a:solidFill>
              <a:latin typeface="Arial Black" panose="020B0A04020102020204" pitchFamily="34" charset="0"/>
            </a:endParaRPr>
          </a:p>
          <a:p>
            <a:pPr marL="0" indent="0" algn="r">
              <a:buNone/>
            </a:pPr>
            <a:endParaRPr lang="en-US" sz="1700" u="sng" dirty="0" smtClean="0">
              <a:solidFill>
                <a:schemeClr val="tx1"/>
              </a:solidFill>
              <a:latin typeface="Arial Black" panose="020B0A04020102020204" pitchFamily="34" charset="0"/>
            </a:endParaRPr>
          </a:p>
          <a:p>
            <a:pPr marL="0" indent="0" algn="r">
              <a:buNone/>
            </a:pPr>
            <a:r>
              <a:rPr lang="en-US" dirty="0" smtClean="0"/>
              <a:t>										</a:t>
            </a:r>
            <a:endParaRPr lang="en-IN" dirty="0"/>
          </a:p>
        </p:txBody>
      </p:sp>
      <p:sp>
        <p:nvSpPr>
          <p:cNvPr id="2" name="Title 1">
            <a:extLst>
              <a:ext uri="{FF2B5EF4-FFF2-40B4-BE49-F238E27FC236}">
                <a16:creationId xmlns:a16="http://schemas.microsoft.com/office/drawing/2014/main" id="{EC60B788-7164-2625-F70D-F4D391356654}"/>
              </a:ext>
            </a:extLst>
          </p:cNvPr>
          <p:cNvSpPr>
            <a:spLocks noGrp="1"/>
          </p:cNvSpPr>
          <p:nvPr>
            <p:ph type="ctrTitle" idx="4294967295"/>
          </p:nvPr>
        </p:nvSpPr>
        <p:spPr>
          <a:xfrm>
            <a:off x="1712067" y="0"/>
            <a:ext cx="8824913" cy="2678113"/>
          </a:xfrm>
        </p:spPr>
        <p:txBody>
          <a:bodyPr/>
          <a:lstStyle/>
          <a:p>
            <a:pPr algn="ctr"/>
            <a:r>
              <a:rPr lang="en-US" b="1" dirty="0" smtClean="0">
                <a:latin typeface="Bodoni MT Black" panose="02070A03080606020203" pitchFamily="18" charset="0"/>
              </a:rPr>
              <a:t>EDA </a:t>
            </a:r>
            <a:br>
              <a:rPr lang="en-US" b="1" dirty="0" smtClean="0">
                <a:latin typeface="Bodoni MT Black" panose="02070A03080606020203" pitchFamily="18" charset="0"/>
              </a:rPr>
            </a:br>
            <a:r>
              <a:rPr lang="en-US" b="1" dirty="0" smtClean="0">
                <a:latin typeface="Bodoni MT Black" panose="02070A03080606020203" pitchFamily="18" charset="0"/>
              </a:rPr>
              <a:t>Hotel </a:t>
            </a:r>
            <a:r>
              <a:rPr lang="en-US" b="1" dirty="0">
                <a:latin typeface="Bodoni MT Black" panose="02070A03080606020203" pitchFamily="18" charset="0"/>
              </a:rPr>
              <a:t>Booking Management</a:t>
            </a:r>
            <a:endParaRPr lang="en-IN" b="1" dirty="0">
              <a:latin typeface="Bodoni MT Black" panose="02070A03080606020203" pitchFamily="18" charset="0"/>
            </a:endParaRPr>
          </a:p>
        </p:txBody>
      </p:sp>
    </p:spTree>
    <p:extLst>
      <p:ext uri="{BB962C8B-B14F-4D97-AF65-F5344CB8AC3E}">
        <p14:creationId xmlns:p14="http://schemas.microsoft.com/office/powerpoint/2010/main" val="810859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002852"/>
            <a:ext cx="8761413" cy="706964"/>
          </a:xfrm>
        </p:spPr>
        <p:txBody>
          <a:bodyPr/>
          <a:lstStyle/>
          <a:p>
            <a:r>
              <a:rPr lang="en-IN" dirty="0" smtClean="0"/>
              <a:t>Data Cleaning</a:t>
            </a:r>
            <a:endParaRPr lang="en-IN" dirty="0"/>
          </a:p>
        </p:txBody>
      </p:sp>
      <p:sp>
        <p:nvSpPr>
          <p:cNvPr id="3" name="Content Placeholder 2"/>
          <p:cNvSpPr>
            <a:spLocks noGrp="1"/>
          </p:cNvSpPr>
          <p:nvPr>
            <p:ph idx="1"/>
          </p:nvPr>
        </p:nvSpPr>
        <p:spPr>
          <a:xfrm>
            <a:off x="1154954" y="2603500"/>
            <a:ext cx="10294501" cy="3416300"/>
          </a:xfrm>
        </p:spPr>
        <p:txBody>
          <a:bodyPr/>
          <a:lstStyle/>
          <a:p>
            <a:pPr>
              <a:buFont typeface="+mj-lt"/>
              <a:buAutoNum type="arabicPeriod"/>
            </a:pPr>
            <a:r>
              <a:rPr lang="en-US" dirty="0"/>
              <a:t>Custom the column weekend night and week night as </a:t>
            </a:r>
            <a:r>
              <a:rPr lang="en-US" b="1" dirty="0"/>
              <a:t>Total_ </a:t>
            </a:r>
            <a:r>
              <a:rPr lang="en-US" b="1" dirty="0" err="1"/>
              <a:t>stay_in_Nights</a:t>
            </a:r>
            <a:r>
              <a:rPr lang="en-US" b="1" dirty="0"/>
              <a:t>.</a:t>
            </a:r>
          </a:p>
          <a:p>
            <a:pPr>
              <a:buFont typeface="+mj-lt"/>
              <a:buAutoNum type="arabicPeriod"/>
            </a:pPr>
            <a:r>
              <a:rPr lang="en-US" dirty="0"/>
              <a:t>Custom the column babies , adults and children as </a:t>
            </a:r>
            <a:r>
              <a:rPr lang="en-US" b="1" dirty="0"/>
              <a:t>Total _</a:t>
            </a:r>
            <a:r>
              <a:rPr lang="en-US" b="1" dirty="0" err="1"/>
              <a:t>num</a:t>
            </a:r>
            <a:r>
              <a:rPr lang="en-US" b="1" dirty="0"/>
              <a:t> _of_ people</a:t>
            </a:r>
            <a:r>
              <a:rPr lang="en-US" b="1" dirty="0" smtClean="0"/>
              <a:t>.</a:t>
            </a:r>
          </a:p>
          <a:p>
            <a:pPr>
              <a:buFont typeface="+mj-lt"/>
              <a:buAutoNum type="arabicPeriod"/>
            </a:pP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3308" t="19773" r="43907" b="58219"/>
          <a:stretch/>
        </p:blipFill>
        <p:spPr>
          <a:xfrm>
            <a:off x="311285" y="3591804"/>
            <a:ext cx="5826870" cy="31591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472" t="19434" r="41255" b="46874"/>
          <a:stretch/>
        </p:blipFill>
        <p:spPr>
          <a:xfrm>
            <a:off x="6507803" y="3591804"/>
            <a:ext cx="5268865" cy="3159192"/>
          </a:xfrm>
          <a:prstGeom prst="rect">
            <a:avLst/>
          </a:prstGeom>
        </p:spPr>
      </p:pic>
    </p:spTree>
    <p:extLst>
      <p:ext uri="{BB962C8B-B14F-4D97-AF65-F5344CB8AC3E}">
        <p14:creationId xmlns:p14="http://schemas.microsoft.com/office/powerpoint/2010/main" val="16816521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Cleaning</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b="1" dirty="0"/>
              <a:t>Delete </a:t>
            </a:r>
            <a:r>
              <a:rPr lang="en-US" dirty="0"/>
              <a:t>the </a:t>
            </a:r>
            <a:r>
              <a:rPr lang="en-US" b="1" dirty="0"/>
              <a:t>unwanted </a:t>
            </a:r>
            <a:r>
              <a:rPr lang="en-US" dirty="0"/>
              <a:t>columns.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4584" t="19085" r="33269" b="24178"/>
          <a:stretch/>
        </p:blipFill>
        <p:spPr>
          <a:xfrm>
            <a:off x="1536970" y="3093396"/>
            <a:ext cx="3093396" cy="3492230"/>
          </a:xfrm>
          <a:prstGeom prst="rect">
            <a:avLst/>
          </a:prstGeom>
        </p:spPr>
      </p:pic>
    </p:spTree>
    <p:extLst>
      <p:ext uri="{BB962C8B-B14F-4D97-AF65-F5344CB8AC3E}">
        <p14:creationId xmlns:p14="http://schemas.microsoft.com/office/powerpoint/2010/main" val="42220323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Visualisation</a:t>
            </a:r>
            <a:endParaRPr lang="en-IN" dirty="0"/>
          </a:p>
        </p:txBody>
      </p:sp>
      <p:sp>
        <p:nvSpPr>
          <p:cNvPr id="8" name="Title 1"/>
          <p:cNvSpPr txBox="1">
            <a:spLocks/>
          </p:cNvSpPr>
          <p:nvPr/>
        </p:nvSpPr>
        <p:spPr bwMode="gray">
          <a:xfrm>
            <a:off x="1433814" y="2431915"/>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dirty="0"/>
          </a:p>
        </p:txBody>
      </p:sp>
      <p:sp>
        <p:nvSpPr>
          <p:cNvPr id="11" name="Content Placeholder 10"/>
          <p:cNvSpPr>
            <a:spLocks noGrp="1"/>
          </p:cNvSpPr>
          <p:nvPr>
            <p:ph idx="1"/>
          </p:nvPr>
        </p:nvSpPr>
        <p:spPr>
          <a:xfrm>
            <a:off x="1154955" y="2603500"/>
            <a:ext cx="4533438" cy="3904304"/>
          </a:xfrm>
        </p:spPr>
        <p:txBody>
          <a:bodyPr/>
          <a:lstStyle/>
          <a:p>
            <a:r>
              <a:rPr lang="en-IN" dirty="0" smtClean="0">
                <a:solidFill>
                  <a:schemeClr val="tx1"/>
                </a:solidFill>
              </a:rPr>
              <a:t>These chart represents this project have 2 Hotels.</a:t>
            </a:r>
          </a:p>
          <a:p>
            <a:r>
              <a:rPr lang="en-IN" dirty="0" smtClean="0">
                <a:solidFill>
                  <a:schemeClr val="tx1"/>
                </a:solidFill>
              </a:rPr>
              <a:t>We have more bookings for RESORT Hotel compare to City Hotel in term of percentage.</a:t>
            </a:r>
          </a:p>
          <a:p>
            <a:r>
              <a:rPr lang="en-IN" dirty="0" smtClean="0">
                <a:solidFill>
                  <a:schemeClr val="tx1"/>
                </a:solidFill>
              </a:rPr>
              <a:t>City Hotel: 38.3% booking</a:t>
            </a:r>
          </a:p>
          <a:p>
            <a:r>
              <a:rPr lang="en-IN" dirty="0" smtClean="0">
                <a:solidFill>
                  <a:schemeClr val="tx1"/>
                </a:solidFill>
              </a:rPr>
              <a:t>Resort Hotel : 61.07% booking</a:t>
            </a:r>
            <a:endParaRPr lang="en-IN" dirty="0">
              <a:solidFill>
                <a:schemeClr val="tx1"/>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28" t="23727" r="34043" b="23834"/>
          <a:stretch/>
        </p:blipFill>
        <p:spPr>
          <a:xfrm>
            <a:off x="5688393" y="2431915"/>
            <a:ext cx="5926765" cy="3904304"/>
          </a:xfrm>
          <a:prstGeom prst="rect">
            <a:avLst/>
          </a:prstGeom>
        </p:spPr>
      </p:pic>
    </p:spTree>
    <p:extLst>
      <p:ext uri="{BB962C8B-B14F-4D97-AF65-F5344CB8AC3E}">
        <p14:creationId xmlns:p14="http://schemas.microsoft.com/office/powerpoint/2010/main" val="2442503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Visualization</a:t>
            </a:r>
            <a:endParaRPr lang="en-IN" dirty="0"/>
          </a:p>
        </p:txBody>
      </p:sp>
      <p:sp>
        <p:nvSpPr>
          <p:cNvPr id="6" name="Content Placeholder 5"/>
          <p:cNvSpPr>
            <a:spLocks noGrp="1"/>
          </p:cNvSpPr>
          <p:nvPr>
            <p:ph idx="1"/>
          </p:nvPr>
        </p:nvSpPr>
        <p:spPr>
          <a:xfrm>
            <a:off x="1154954" y="2603500"/>
            <a:ext cx="4740007" cy="3416300"/>
          </a:xfrm>
        </p:spPr>
        <p:txBody>
          <a:bodyPr/>
          <a:lstStyle/>
          <a:p>
            <a:r>
              <a:rPr lang="en-IN" dirty="0" smtClean="0"/>
              <a:t>This </a:t>
            </a:r>
            <a:r>
              <a:rPr lang="en-IN" dirty="0" smtClean="0"/>
              <a:t>Matrix</a:t>
            </a:r>
            <a:r>
              <a:rPr lang="en-IN" dirty="0" smtClean="0"/>
              <a:t> </a:t>
            </a:r>
            <a:r>
              <a:rPr lang="en-IN" dirty="0" smtClean="0"/>
              <a:t>represent the </a:t>
            </a:r>
            <a:r>
              <a:rPr lang="en-IN" dirty="0" smtClean="0"/>
              <a:t>preferable Meal and </a:t>
            </a:r>
            <a:r>
              <a:rPr lang="en-IN" dirty="0" smtClean="0"/>
              <a:t>Room type</a:t>
            </a:r>
            <a:r>
              <a:rPr lang="en-IN" dirty="0" smtClean="0"/>
              <a:t> by </a:t>
            </a:r>
            <a:r>
              <a:rPr lang="en-IN" dirty="0" smtClean="0"/>
              <a:t>booking of customers.</a:t>
            </a:r>
          </a:p>
          <a:p>
            <a:r>
              <a:rPr lang="en-IN" dirty="0" smtClean="0"/>
              <a:t>According to this analysis most </a:t>
            </a:r>
            <a:r>
              <a:rPr lang="en-IN" dirty="0" smtClean="0"/>
              <a:t>of the customers prefer BB </a:t>
            </a:r>
            <a:r>
              <a:rPr lang="en-IN" dirty="0" smtClean="0"/>
              <a:t>meal and A room type.</a:t>
            </a:r>
            <a:endParaRPr lang="en-IN" dirty="0" smtClean="0"/>
          </a:p>
          <a:p>
            <a:pPr marL="0" indent="0">
              <a:buNone/>
            </a:pPr>
            <a:endParaRPr lang="en-IN" dirty="0"/>
          </a:p>
          <a:p>
            <a:pPr marL="0" indent="0">
              <a:buNone/>
            </a:pPr>
            <a:endParaRPr lang="en-IN"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1180" t="33183" r="39458" b="37073"/>
          <a:stretch/>
        </p:blipFill>
        <p:spPr>
          <a:xfrm>
            <a:off x="5894961" y="2519464"/>
            <a:ext cx="5924145" cy="3696510"/>
          </a:xfrm>
          <a:prstGeom prst="rect">
            <a:avLst/>
          </a:prstGeom>
        </p:spPr>
      </p:pic>
    </p:spTree>
    <p:extLst>
      <p:ext uri="{BB962C8B-B14F-4D97-AF65-F5344CB8AC3E}">
        <p14:creationId xmlns:p14="http://schemas.microsoft.com/office/powerpoint/2010/main" val="14590740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t>
            </a:r>
            <a:r>
              <a:rPr lang="en-IN" dirty="0" smtClean="0"/>
              <a:t>Visualization</a:t>
            </a:r>
            <a:endParaRPr lang="en-IN" dirty="0"/>
          </a:p>
        </p:txBody>
      </p:sp>
      <p:sp>
        <p:nvSpPr>
          <p:cNvPr id="6" name="Content Placeholder 5"/>
          <p:cNvSpPr>
            <a:spLocks noGrp="1"/>
          </p:cNvSpPr>
          <p:nvPr>
            <p:ph idx="1"/>
          </p:nvPr>
        </p:nvSpPr>
        <p:spPr>
          <a:xfrm>
            <a:off x="1154955" y="2603499"/>
            <a:ext cx="4263352" cy="3962669"/>
          </a:xfrm>
        </p:spPr>
        <p:txBody>
          <a:bodyPr/>
          <a:lstStyle/>
          <a:p>
            <a:r>
              <a:rPr lang="en-IN" dirty="0" smtClean="0"/>
              <a:t>This chart represent Average Daily Rate according to Date Of booking.</a:t>
            </a:r>
          </a:p>
          <a:p>
            <a:r>
              <a:rPr lang="en-IN" dirty="0" smtClean="0"/>
              <a:t>Maximum number of booking show in month of August.</a:t>
            </a:r>
          </a:p>
          <a:p>
            <a:r>
              <a:rPr lang="en-IN" dirty="0" smtClean="0"/>
              <a:t>Minimum number of booking show in month of January.</a:t>
            </a:r>
            <a:endParaRPr lang="en-IN"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251" t="22351" r="29304" b="18677"/>
          <a:stretch/>
        </p:blipFill>
        <p:spPr>
          <a:xfrm>
            <a:off x="5632315" y="2603499"/>
            <a:ext cx="6079787" cy="3962669"/>
          </a:xfrm>
          <a:prstGeom prst="rect">
            <a:avLst/>
          </a:prstGeom>
        </p:spPr>
      </p:pic>
    </p:spTree>
    <p:extLst>
      <p:ext uri="{BB962C8B-B14F-4D97-AF65-F5344CB8AC3E}">
        <p14:creationId xmlns:p14="http://schemas.microsoft.com/office/powerpoint/2010/main" val="1881070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Visualization</a:t>
            </a:r>
            <a:endParaRPr lang="en-IN" dirty="0"/>
          </a:p>
        </p:txBody>
      </p:sp>
      <p:sp>
        <p:nvSpPr>
          <p:cNvPr id="3" name="Content Placeholder 2"/>
          <p:cNvSpPr>
            <a:spLocks noGrp="1"/>
          </p:cNvSpPr>
          <p:nvPr>
            <p:ph idx="1"/>
          </p:nvPr>
        </p:nvSpPr>
        <p:spPr>
          <a:xfrm>
            <a:off x="1040860" y="2597285"/>
            <a:ext cx="4883285" cy="3394953"/>
          </a:xfrm>
        </p:spPr>
        <p:txBody>
          <a:bodyPr/>
          <a:lstStyle/>
          <a:p>
            <a:r>
              <a:rPr lang="en-IN" dirty="0" smtClean="0"/>
              <a:t>This chart shows that from which country the bookings are done at high rate.</a:t>
            </a:r>
          </a:p>
          <a:p>
            <a:r>
              <a:rPr lang="en-IN" dirty="0" smtClean="0"/>
              <a:t>And also type of hotel booked by each country.</a:t>
            </a:r>
          </a:p>
          <a:p>
            <a:endParaRPr lang="en-IN"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638" t="22351" r="29884" b="17129"/>
          <a:stretch/>
        </p:blipFill>
        <p:spPr>
          <a:xfrm>
            <a:off x="5924145" y="2597285"/>
            <a:ext cx="5982511" cy="3998068"/>
          </a:xfrm>
          <a:prstGeom prst="rect">
            <a:avLst/>
          </a:prstGeom>
        </p:spPr>
      </p:pic>
    </p:spTree>
    <p:extLst>
      <p:ext uri="{BB962C8B-B14F-4D97-AF65-F5344CB8AC3E}">
        <p14:creationId xmlns:p14="http://schemas.microsoft.com/office/powerpoint/2010/main" val="36689442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3807" t="18896" r="25399" b="13620"/>
          <a:stretch/>
        </p:blipFill>
        <p:spPr>
          <a:xfrm>
            <a:off x="486383" y="389104"/>
            <a:ext cx="11245174" cy="6293795"/>
          </a:xfrm>
        </p:spPr>
      </p:pic>
    </p:spTree>
    <p:extLst>
      <p:ext uri="{BB962C8B-B14F-4D97-AF65-F5344CB8AC3E}">
        <p14:creationId xmlns:p14="http://schemas.microsoft.com/office/powerpoint/2010/main" val="2763348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2846" t="18042" r="25399" b="12481"/>
          <a:stretch/>
        </p:blipFill>
        <p:spPr>
          <a:xfrm>
            <a:off x="515566" y="807396"/>
            <a:ext cx="11254902" cy="5875506"/>
          </a:xfrm>
        </p:spPr>
      </p:pic>
    </p:spTree>
    <p:extLst>
      <p:ext uri="{BB962C8B-B14F-4D97-AF65-F5344CB8AC3E}">
        <p14:creationId xmlns:p14="http://schemas.microsoft.com/office/powerpoint/2010/main" val="3771281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fontScale="92500"/>
          </a:bodyPr>
          <a:lstStyle/>
          <a:p>
            <a:r>
              <a:rPr lang="en-US" dirty="0"/>
              <a:t>Majority of people prefer A-room type so hotels should increase their numbers to get more revenue.</a:t>
            </a:r>
          </a:p>
          <a:p>
            <a:r>
              <a:rPr lang="en-US" dirty="0"/>
              <a:t>Chances of cancellation is high when there are no deposits taken by hotels, so hotels should take minimum deposits to </a:t>
            </a:r>
            <a:r>
              <a:rPr lang="en-US" dirty="0" smtClean="0"/>
              <a:t>minimize </a:t>
            </a:r>
            <a:r>
              <a:rPr lang="en-US" dirty="0"/>
              <a:t>the rate of cancellation.</a:t>
            </a:r>
          </a:p>
          <a:p>
            <a:r>
              <a:rPr lang="en-US" dirty="0" smtClean="0"/>
              <a:t>Maximum </a:t>
            </a:r>
            <a:r>
              <a:rPr lang="en-US" dirty="0"/>
              <a:t>number of bookings are in the month May to August, so hotels should provide exciting deal to customers to increase their booking in off season. As hotels are getting less repeated customers so management should take customer’s feedback and improve the hotel facilities to increase the count of their repeated guests.</a:t>
            </a:r>
          </a:p>
          <a:p>
            <a:r>
              <a:rPr lang="en-US" dirty="0"/>
              <a:t>Every year there is 25-30% cancellation for resort hotels and 40-45% cancellation for city hotels.</a:t>
            </a:r>
          </a:p>
        </p:txBody>
      </p:sp>
    </p:spTree>
    <p:extLst>
      <p:ext uri="{BB962C8B-B14F-4D97-AF65-F5344CB8AC3E}">
        <p14:creationId xmlns:p14="http://schemas.microsoft.com/office/powerpoint/2010/main" val="7597628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4401" y="1167319"/>
            <a:ext cx="9494196" cy="53793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256545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5562-DBCF-C6A3-16E7-B55C30077F87}"/>
              </a:ext>
            </a:extLst>
          </p:cNvPr>
          <p:cNvSpPr>
            <a:spLocks noGrp="1"/>
          </p:cNvSpPr>
          <p:nvPr>
            <p:ph type="title"/>
          </p:nvPr>
        </p:nvSpPr>
        <p:spPr/>
        <p:txBody>
          <a:bodyPr/>
          <a:lstStyle/>
          <a:p>
            <a:r>
              <a:rPr lang="en-US" dirty="0" smtClean="0"/>
              <a:t>Summary of the Project</a:t>
            </a:r>
            <a:endParaRPr lang="en-IN" dirty="0"/>
          </a:p>
        </p:txBody>
      </p:sp>
      <p:sp>
        <p:nvSpPr>
          <p:cNvPr id="3" name="Content Placeholder 2">
            <a:extLst>
              <a:ext uri="{FF2B5EF4-FFF2-40B4-BE49-F238E27FC236}">
                <a16:creationId xmlns:a16="http://schemas.microsoft.com/office/drawing/2014/main" id="{A6941035-DCEE-2EF3-D0D2-1168BCDD9490}"/>
              </a:ext>
            </a:extLst>
          </p:cNvPr>
          <p:cNvSpPr>
            <a:spLocks noGrp="1"/>
          </p:cNvSpPr>
          <p:nvPr>
            <p:ph idx="1"/>
          </p:nvPr>
        </p:nvSpPr>
        <p:spPr>
          <a:xfrm>
            <a:off x="1154954" y="2603500"/>
            <a:ext cx="10522696" cy="3875121"/>
          </a:xfrm>
        </p:spPr>
        <p:txBody>
          <a:bodyPr>
            <a:normAutofit/>
          </a:bodyPr>
          <a:lstStyle/>
          <a:p>
            <a:pPr>
              <a:buFont typeface="Wingdings" panose="05000000000000000000" pitchFamily="2" charset="2"/>
              <a:buChar char="ü"/>
            </a:pPr>
            <a:r>
              <a:rPr lang="en-US" sz="1800" dirty="0" smtClean="0"/>
              <a:t>The Project has </a:t>
            </a:r>
            <a:r>
              <a:rPr lang="en-US" sz="1800" b="1" dirty="0" smtClean="0"/>
              <a:t>3 years</a:t>
            </a:r>
            <a:r>
              <a:rPr lang="en-US" sz="1800" dirty="0" smtClean="0"/>
              <a:t> of </a:t>
            </a:r>
            <a:r>
              <a:rPr lang="en-US" sz="1800" u="sng" dirty="0" smtClean="0"/>
              <a:t>Dataset for Hotel Booking</a:t>
            </a:r>
            <a:r>
              <a:rPr lang="en-US" sz="1800" dirty="0" smtClean="0"/>
              <a:t>.</a:t>
            </a:r>
          </a:p>
          <a:p>
            <a:pPr>
              <a:buFont typeface="Wingdings" panose="05000000000000000000" pitchFamily="2" charset="2"/>
              <a:buChar char="ü"/>
            </a:pPr>
            <a:r>
              <a:rPr lang="en-US" sz="1800" dirty="0" smtClean="0"/>
              <a:t>The </a:t>
            </a:r>
            <a:r>
              <a:rPr lang="en-US" dirty="0"/>
              <a:t>D</a:t>
            </a:r>
            <a:r>
              <a:rPr lang="en-US" sz="1800" dirty="0" smtClean="0"/>
              <a:t>ata </a:t>
            </a:r>
            <a:r>
              <a:rPr lang="en-US" sz="1800" dirty="0"/>
              <a:t>has various </a:t>
            </a:r>
            <a:r>
              <a:rPr lang="en-US" sz="1800" u="sng" dirty="0"/>
              <a:t>columns</a:t>
            </a:r>
            <a:r>
              <a:rPr lang="en-US" sz="1800" dirty="0"/>
              <a:t> like </a:t>
            </a:r>
            <a:r>
              <a:rPr lang="en-US" sz="1800" dirty="0" smtClean="0"/>
              <a:t>:</a:t>
            </a:r>
          </a:p>
          <a:p>
            <a:pPr>
              <a:buFont typeface="Wingdings" panose="05000000000000000000" pitchFamily="2" charset="2"/>
              <a:buChar char="q"/>
            </a:pPr>
            <a:r>
              <a:rPr lang="en-US" b="1" dirty="0"/>
              <a:t>Hotel</a:t>
            </a:r>
            <a:r>
              <a:rPr lang="en-US" dirty="0"/>
              <a:t>: Type of hotel(City or Resort</a:t>
            </a:r>
            <a:r>
              <a:rPr lang="en-US" dirty="0" smtClean="0"/>
              <a:t>)</a:t>
            </a:r>
          </a:p>
          <a:p>
            <a:pPr>
              <a:buFont typeface="Wingdings" panose="05000000000000000000" pitchFamily="2" charset="2"/>
              <a:buChar char="q"/>
            </a:pPr>
            <a:r>
              <a:rPr lang="en-US" b="1" dirty="0" err="1" smtClean="0"/>
              <a:t>is_cancelled</a:t>
            </a:r>
            <a:r>
              <a:rPr lang="en-US" dirty="0"/>
              <a:t>: If the booking was cancelled(1) or not(0</a:t>
            </a:r>
            <a:r>
              <a:rPr lang="en-US" dirty="0" smtClean="0"/>
              <a:t>)</a:t>
            </a:r>
          </a:p>
          <a:p>
            <a:pPr>
              <a:buFont typeface="Wingdings" panose="05000000000000000000" pitchFamily="2" charset="2"/>
              <a:buChar char="q"/>
            </a:pPr>
            <a:r>
              <a:rPr lang="en-US" b="1" dirty="0" err="1" smtClean="0"/>
              <a:t>lead_time</a:t>
            </a:r>
            <a:r>
              <a:rPr lang="en-US" dirty="0"/>
              <a:t>: Number of days before the actual arrival of the </a:t>
            </a:r>
            <a:r>
              <a:rPr lang="en-US" dirty="0" smtClean="0"/>
              <a:t>guests</a:t>
            </a:r>
          </a:p>
          <a:p>
            <a:pPr>
              <a:buFont typeface="Wingdings" panose="05000000000000000000" pitchFamily="2" charset="2"/>
              <a:buChar char="q"/>
            </a:pPr>
            <a:r>
              <a:rPr lang="en-US" b="1" dirty="0" err="1" smtClean="0"/>
              <a:t>arrival_date_year</a:t>
            </a:r>
            <a:r>
              <a:rPr lang="en-US" dirty="0" smtClean="0"/>
              <a:t>: Year </a:t>
            </a:r>
            <a:r>
              <a:rPr lang="en-US" dirty="0"/>
              <a:t>of arrival </a:t>
            </a:r>
            <a:r>
              <a:rPr lang="en-US" dirty="0" smtClean="0"/>
              <a:t>date</a:t>
            </a:r>
          </a:p>
          <a:p>
            <a:pPr>
              <a:buFont typeface="Wingdings" panose="05000000000000000000" pitchFamily="2" charset="2"/>
              <a:buChar char="q"/>
            </a:pPr>
            <a:r>
              <a:rPr lang="en-US" b="1" dirty="0" err="1" smtClean="0"/>
              <a:t>arrival_date_month</a:t>
            </a:r>
            <a:r>
              <a:rPr lang="en-US" dirty="0"/>
              <a:t>: Month of arrival </a:t>
            </a:r>
            <a:r>
              <a:rPr lang="en-US" dirty="0" smtClean="0"/>
              <a:t>date</a:t>
            </a:r>
          </a:p>
          <a:p>
            <a:pPr>
              <a:buFont typeface="Wingdings" panose="05000000000000000000" pitchFamily="2" charset="2"/>
              <a:buChar char="q"/>
            </a:pPr>
            <a:r>
              <a:rPr lang="en-US" b="1" dirty="0" err="1" smtClean="0"/>
              <a:t>arrival_date_week_number</a:t>
            </a:r>
            <a:r>
              <a:rPr lang="en-US" dirty="0"/>
              <a:t>: Week number of year for arrival </a:t>
            </a:r>
            <a:r>
              <a:rPr lang="en-US" dirty="0" smtClean="0"/>
              <a:t>date</a:t>
            </a:r>
          </a:p>
          <a:p>
            <a:pPr>
              <a:buFont typeface="Wingdings" panose="05000000000000000000" pitchFamily="2" charset="2"/>
              <a:buChar char="q"/>
            </a:pPr>
            <a:r>
              <a:rPr lang="en-US" b="1" dirty="0" err="1" smtClean="0"/>
              <a:t>arrival_date_day_of_month</a:t>
            </a:r>
            <a:r>
              <a:rPr lang="en-US" dirty="0"/>
              <a:t>: Day of arrival </a:t>
            </a:r>
            <a:r>
              <a:rPr lang="en-US" dirty="0" smtClean="0"/>
              <a:t>date</a:t>
            </a:r>
            <a:endParaRPr lang="en-US" dirty="0"/>
          </a:p>
          <a:p>
            <a:pPr>
              <a:buFont typeface="+mj-lt"/>
              <a:buAutoNum type="arabicPeriod"/>
            </a:pPr>
            <a:endParaRPr lang="en-US" dirty="0"/>
          </a:p>
          <a:p>
            <a:pPr marL="0" indent="0">
              <a:buNone/>
            </a:pPr>
            <a:endParaRPr lang="en-US" dirty="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2685296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of the Project</a:t>
            </a:r>
            <a:endParaRPr lang="en-IN" dirty="0"/>
          </a:p>
        </p:txBody>
      </p:sp>
      <p:sp>
        <p:nvSpPr>
          <p:cNvPr id="3" name="Content Placeholder 2"/>
          <p:cNvSpPr>
            <a:spLocks noGrp="1"/>
          </p:cNvSpPr>
          <p:nvPr>
            <p:ph idx="1"/>
          </p:nvPr>
        </p:nvSpPr>
        <p:spPr>
          <a:xfrm>
            <a:off x="1154954" y="2603499"/>
            <a:ext cx="10608421" cy="3806825"/>
          </a:xfrm>
        </p:spPr>
        <p:txBody>
          <a:bodyPr>
            <a:normAutofit/>
          </a:bodyPr>
          <a:lstStyle/>
          <a:p>
            <a:pPr>
              <a:buFont typeface="Wingdings" panose="05000000000000000000" pitchFamily="2" charset="2"/>
              <a:buChar char="q"/>
            </a:pPr>
            <a:r>
              <a:rPr lang="en-US" b="1" dirty="0" err="1"/>
              <a:t>Stays_in_weekend_nights</a:t>
            </a:r>
            <a:r>
              <a:rPr lang="en-US" dirty="0"/>
              <a:t>: Number of weekend nights(Saturday or Sunday) spent at the hotel by the guests.</a:t>
            </a:r>
          </a:p>
          <a:p>
            <a:pPr>
              <a:buFont typeface="Wingdings" panose="05000000000000000000" pitchFamily="2" charset="2"/>
              <a:buChar char="q"/>
            </a:pPr>
            <a:r>
              <a:rPr lang="en-US" b="1" dirty="0" err="1"/>
              <a:t>stays_in_weel_nights</a:t>
            </a:r>
            <a:r>
              <a:rPr lang="en-US" dirty="0"/>
              <a:t>: Number of weeknights(Monday to Friday) spent at the hotel by the guests.</a:t>
            </a:r>
          </a:p>
          <a:p>
            <a:pPr>
              <a:buFont typeface="Wingdings" panose="05000000000000000000" pitchFamily="2" charset="2"/>
              <a:buChar char="q"/>
            </a:pPr>
            <a:r>
              <a:rPr lang="en-US" b="1" dirty="0"/>
              <a:t>adults</a:t>
            </a:r>
            <a:r>
              <a:rPr lang="en-US" dirty="0"/>
              <a:t>: Number of adults among the guests</a:t>
            </a:r>
          </a:p>
          <a:p>
            <a:pPr>
              <a:buFont typeface="Wingdings" panose="05000000000000000000" pitchFamily="2" charset="2"/>
              <a:buChar char="q"/>
            </a:pPr>
            <a:r>
              <a:rPr lang="en-US" b="1" dirty="0"/>
              <a:t>children</a:t>
            </a:r>
            <a:r>
              <a:rPr lang="en-US" dirty="0"/>
              <a:t>: Number of children</a:t>
            </a:r>
          </a:p>
          <a:p>
            <a:pPr>
              <a:buFont typeface="Wingdings" panose="05000000000000000000" pitchFamily="2" charset="2"/>
              <a:buChar char="q"/>
            </a:pPr>
            <a:r>
              <a:rPr lang="en-US" b="1" dirty="0"/>
              <a:t>babies</a:t>
            </a:r>
            <a:r>
              <a:rPr lang="en-US" dirty="0"/>
              <a:t>: Number of babies</a:t>
            </a:r>
          </a:p>
          <a:p>
            <a:pPr>
              <a:buFont typeface="Wingdings" panose="05000000000000000000" pitchFamily="2" charset="2"/>
              <a:buChar char="q"/>
            </a:pPr>
            <a:r>
              <a:rPr lang="en-US" b="1" dirty="0"/>
              <a:t>meal:</a:t>
            </a:r>
            <a:r>
              <a:rPr lang="en-US" dirty="0"/>
              <a:t> Type of meal booked</a:t>
            </a:r>
          </a:p>
          <a:p>
            <a:pPr>
              <a:buFont typeface="Wingdings" panose="05000000000000000000" pitchFamily="2" charset="2"/>
              <a:buChar char="q"/>
            </a:pPr>
            <a:r>
              <a:rPr lang="en-US" b="1" dirty="0"/>
              <a:t>country</a:t>
            </a:r>
            <a:r>
              <a:rPr lang="en-US" dirty="0"/>
              <a:t>: country of the guests</a:t>
            </a:r>
          </a:p>
          <a:p>
            <a:pPr>
              <a:buFont typeface="Wingdings" panose="05000000000000000000" pitchFamily="2" charset="2"/>
              <a:buChar char="q"/>
            </a:pPr>
            <a:r>
              <a:rPr lang="en-US" b="1" dirty="0" err="1"/>
              <a:t>market_segment</a:t>
            </a:r>
            <a:r>
              <a:rPr lang="en-US" dirty="0"/>
              <a:t>: Designation of market </a:t>
            </a:r>
            <a:r>
              <a:rPr lang="en-US" dirty="0" smtClean="0"/>
              <a:t>segment</a:t>
            </a:r>
            <a:endParaRPr lang="en-US" dirty="0"/>
          </a:p>
        </p:txBody>
      </p:sp>
    </p:spTree>
    <p:extLst>
      <p:ext uri="{BB962C8B-B14F-4D97-AF65-F5344CB8AC3E}">
        <p14:creationId xmlns:p14="http://schemas.microsoft.com/office/powerpoint/2010/main" val="3353685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of the Project</a:t>
            </a:r>
            <a:endParaRPr lang="en-IN" dirty="0"/>
          </a:p>
        </p:txBody>
      </p:sp>
      <p:sp>
        <p:nvSpPr>
          <p:cNvPr id="3" name="Content Placeholder 2"/>
          <p:cNvSpPr>
            <a:spLocks noGrp="1"/>
          </p:cNvSpPr>
          <p:nvPr>
            <p:ph idx="1"/>
          </p:nvPr>
        </p:nvSpPr>
        <p:spPr>
          <a:xfrm>
            <a:off x="1154954" y="2603500"/>
            <a:ext cx="10551271" cy="4044950"/>
          </a:xfrm>
        </p:spPr>
        <p:txBody>
          <a:bodyPr>
            <a:normAutofit lnSpcReduction="10000"/>
          </a:bodyPr>
          <a:lstStyle/>
          <a:p>
            <a:pPr>
              <a:buFont typeface="Wingdings" panose="05000000000000000000" pitchFamily="2" charset="2"/>
              <a:buChar char="q"/>
            </a:pPr>
            <a:r>
              <a:rPr lang="en-US" b="1" dirty="0" err="1"/>
              <a:t>distribution_channel</a:t>
            </a:r>
            <a:r>
              <a:rPr lang="en-US" dirty="0"/>
              <a:t>: Name of booking distribution </a:t>
            </a:r>
            <a:r>
              <a:rPr lang="en-US" dirty="0" smtClean="0"/>
              <a:t>channel</a:t>
            </a:r>
          </a:p>
          <a:p>
            <a:pPr>
              <a:buFont typeface="Wingdings" panose="05000000000000000000" pitchFamily="2" charset="2"/>
              <a:buChar char="q"/>
            </a:pPr>
            <a:r>
              <a:rPr lang="en-US" b="1" dirty="0" err="1" smtClean="0"/>
              <a:t>is_repeated_guest</a:t>
            </a:r>
            <a:r>
              <a:rPr lang="en-US" dirty="0"/>
              <a:t>: If the booking was from a repeated guest(1) or not(0)</a:t>
            </a:r>
          </a:p>
          <a:p>
            <a:pPr>
              <a:buFont typeface="Wingdings" panose="05000000000000000000" pitchFamily="2" charset="2"/>
              <a:buChar char="q"/>
            </a:pPr>
            <a:r>
              <a:rPr lang="en-US" b="1" dirty="0" err="1"/>
              <a:t>previous_cancellation</a:t>
            </a:r>
            <a:r>
              <a:rPr lang="en-US" dirty="0"/>
              <a:t>: Number of previous bookings that were cancelled by the customer prior to the current booking</a:t>
            </a:r>
          </a:p>
          <a:p>
            <a:pPr>
              <a:buFont typeface="Wingdings" panose="05000000000000000000" pitchFamily="2" charset="2"/>
              <a:buChar char="q"/>
            </a:pPr>
            <a:r>
              <a:rPr lang="en-US" b="1" dirty="0" err="1"/>
              <a:t>previous_bookings_not_cancelled</a:t>
            </a:r>
            <a:r>
              <a:rPr lang="en-US" dirty="0"/>
              <a:t>: Number of previous </a:t>
            </a:r>
            <a:r>
              <a:rPr lang="en-US" dirty="0" err="1"/>
              <a:t>bookins</a:t>
            </a:r>
            <a:r>
              <a:rPr lang="en-US" dirty="0"/>
              <a:t> not cancelled by the customer prior to the current </a:t>
            </a:r>
            <a:r>
              <a:rPr lang="en-US" dirty="0" smtClean="0"/>
              <a:t>booking</a:t>
            </a:r>
          </a:p>
          <a:p>
            <a:pPr>
              <a:buFont typeface="Wingdings" panose="05000000000000000000" pitchFamily="2" charset="2"/>
              <a:buChar char="q"/>
            </a:pPr>
            <a:r>
              <a:rPr lang="en-US" b="1" dirty="0" err="1" smtClean="0"/>
              <a:t>reserved_room_type</a:t>
            </a:r>
            <a:r>
              <a:rPr lang="en-US" dirty="0"/>
              <a:t>: Code from room type reserved</a:t>
            </a:r>
          </a:p>
          <a:p>
            <a:pPr>
              <a:buFont typeface="Wingdings" panose="05000000000000000000" pitchFamily="2" charset="2"/>
              <a:buChar char="q"/>
            </a:pPr>
            <a:r>
              <a:rPr lang="en-US" b="1" dirty="0" err="1"/>
              <a:t>assigned_room_type</a:t>
            </a:r>
            <a:r>
              <a:rPr lang="en-US" dirty="0"/>
              <a:t>: Code of room type assigned</a:t>
            </a:r>
          </a:p>
          <a:p>
            <a:pPr>
              <a:buFont typeface="Wingdings" panose="05000000000000000000" pitchFamily="2" charset="2"/>
              <a:buChar char="q"/>
            </a:pPr>
            <a:r>
              <a:rPr lang="en-US" b="1" dirty="0" err="1"/>
              <a:t>booking_changes</a:t>
            </a:r>
            <a:r>
              <a:rPr lang="en-US" dirty="0"/>
              <a:t>: Number of changes made to the booking</a:t>
            </a:r>
          </a:p>
          <a:p>
            <a:pPr>
              <a:buFont typeface="Wingdings" panose="05000000000000000000" pitchFamily="2" charset="2"/>
              <a:buChar char="q"/>
            </a:pPr>
            <a:r>
              <a:rPr lang="en-US" b="1" dirty="0" err="1"/>
              <a:t>deposit_type</a:t>
            </a:r>
            <a:r>
              <a:rPr lang="en-US" dirty="0"/>
              <a:t>: Type of </a:t>
            </a:r>
            <a:r>
              <a:rPr lang="en-US" dirty="0" err="1"/>
              <a:t>deposite</a:t>
            </a:r>
            <a:r>
              <a:rPr lang="en-US" dirty="0"/>
              <a:t> made by the guest</a:t>
            </a:r>
          </a:p>
          <a:p>
            <a:pPr>
              <a:buFont typeface="Wingdings" panose="05000000000000000000" pitchFamily="2" charset="2"/>
              <a:buChar char="q"/>
            </a:pPr>
            <a:r>
              <a:rPr lang="en-US" b="1" dirty="0"/>
              <a:t>agent</a:t>
            </a:r>
            <a:r>
              <a:rPr lang="en-US" dirty="0"/>
              <a:t>: ID of travel agent who made the booking</a:t>
            </a:r>
          </a:p>
          <a:p>
            <a:pPr marL="0" indent="0">
              <a:buNone/>
            </a:pPr>
            <a:endParaRPr lang="en-IN" dirty="0"/>
          </a:p>
        </p:txBody>
      </p:sp>
    </p:spTree>
    <p:extLst>
      <p:ext uri="{BB962C8B-B14F-4D97-AF65-F5344CB8AC3E}">
        <p14:creationId xmlns:p14="http://schemas.microsoft.com/office/powerpoint/2010/main" val="2014776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of the Project</a:t>
            </a:r>
            <a:endParaRPr lang="en-IN" dirty="0"/>
          </a:p>
        </p:txBody>
      </p:sp>
      <p:sp>
        <p:nvSpPr>
          <p:cNvPr id="3" name="Content Placeholder 2"/>
          <p:cNvSpPr>
            <a:spLocks noGrp="1"/>
          </p:cNvSpPr>
          <p:nvPr>
            <p:ph idx="1"/>
          </p:nvPr>
        </p:nvSpPr>
        <p:spPr/>
        <p:txBody>
          <a:bodyPr>
            <a:normAutofit fontScale="92500"/>
          </a:bodyPr>
          <a:lstStyle/>
          <a:p>
            <a:pPr>
              <a:buFont typeface="Wingdings" panose="05000000000000000000" pitchFamily="2" charset="2"/>
              <a:buChar char="q"/>
            </a:pPr>
            <a:r>
              <a:rPr lang="en-US" b="1" dirty="0" err="1"/>
              <a:t>comapny</a:t>
            </a:r>
            <a:r>
              <a:rPr lang="en-US" dirty="0"/>
              <a:t>: ID of the company that made the </a:t>
            </a:r>
            <a:r>
              <a:rPr lang="en-US" dirty="0" smtClean="0"/>
              <a:t>booking</a:t>
            </a:r>
          </a:p>
          <a:p>
            <a:pPr>
              <a:buFont typeface="Wingdings" panose="05000000000000000000" pitchFamily="2" charset="2"/>
              <a:buChar char="q"/>
            </a:pPr>
            <a:r>
              <a:rPr lang="en-US" b="1" dirty="0" err="1" smtClean="0"/>
              <a:t>days_in_waiting_list</a:t>
            </a:r>
            <a:r>
              <a:rPr lang="en-US" dirty="0"/>
              <a:t>: Number of the days the booking was in the waiting list</a:t>
            </a:r>
          </a:p>
          <a:p>
            <a:pPr>
              <a:buFont typeface="Wingdings" panose="05000000000000000000" pitchFamily="2" charset="2"/>
              <a:buChar char="q"/>
            </a:pPr>
            <a:r>
              <a:rPr lang="en-US" b="1" dirty="0" err="1"/>
              <a:t>customer_type</a:t>
            </a:r>
            <a:r>
              <a:rPr lang="en-US" dirty="0"/>
              <a:t>: Type of customer, assuming one of four </a:t>
            </a:r>
            <a:r>
              <a:rPr lang="en-US" dirty="0" smtClean="0"/>
              <a:t>categories</a:t>
            </a:r>
          </a:p>
          <a:p>
            <a:pPr>
              <a:buFont typeface="Wingdings" panose="05000000000000000000" pitchFamily="2" charset="2"/>
              <a:buChar char="q"/>
            </a:pPr>
            <a:r>
              <a:rPr lang="en-US" b="1" dirty="0" err="1" smtClean="0"/>
              <a:t>adr</a:t>
            </a:r>
            <a:r>
              <a:rPr lang="en-US" dirty="0"/>
              <a:t>: Average daily rate</a:t>
            </a:r>
          </a:p>
          <a:p>
            <a:pPr>
              <a:buFont typeface="Wingdings" panose="05000000000000000000" pitchFamily="2" charset="2"/>
              <a:buChar char="q"/>
            </a:pPr>
            <a:r>
              <a:rPr lang="en-US" b="1" dirty="0" err="1"/>
              <a:t>required_car_parking_spaces</a:t>
            </a:r>
            <a:r>
              <a:rPr lang="en-US" dirty="0"/>
              <a:t>: Number of car parking spaces required by the customer</a:t>
            </a:r>
          </a:p>
          <a:p>
            <a:pPr>
              <a:buFont typeface="Wingdings" panose="05000000000000000000" pitchFamily="2" charset="2"/>
              <a:buChar char="q"/>
            </a:pPr>
            <a:r>
              <a:rPr lang="en-US" b="1" dirty="0" err="1"/>
              <a:t>total_of_special_requesrs</a:t>
            </a:r>
            <a:r>
              <a:rPr lang="en-US" dirty="0"/>
              <a:t>: Number of special requests made by the customer</a:t>
            </a:r>
          </a:p>
          <a:p>
            <a:pPr>
              <a:buFont typeface="Wingdings" panose="05000000000000000000" pitchFamily="2" charset="2"/>
              <a:buChar char="q"/>
            </a:pPr>
            <a:r>
              <a:rPr lang="en-US" b="1" dirty="0" err="1"/>
              <a:t>reservation_statuse</a:t>
            </a:r>
            <a:r>
              <a:rPr lang="en-US" dirty="0"/>
              <a:t>: Reservation status(Canceled, check-out or no-show)</a:t>
            </a:r>
          </a:p>
          <a:p>
            <a:pPr>
              <a:buFont typeface="Wingdings" panose="05000000000000000000" pitchFamily="2" charset="2"/>
              <a:buChar char="q"/>
            </a:pPr>
            <a:r>
              <a:rPr lang="en-US" b="1" dirty="0" err="1"/>
              <a:t>reservation_status_date</a:t>
            </a:r>
            <a:r>
              <a:rPr lang="en-US" dirty="0"/>
              <a:t>: Date at which the last reservation status was updated</a:t>
            </a:r>
          </a:p>
          <a:p>
            <a:endParaRPr lang="en-IN" dirty="0"/>
          </a:p>
        </p:txBody>
      </p:sp>
    </p:spTree>
    <p:extLst>
      <p:ext uri="{BB962C8B-B14F-4D97-AF65-F5344CB8AC3E}">
        <p14:creationId xmlns:p14="http://schemas.microsoft.com/office/powerpoint/2010/main" val="2739372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2439-E7BD-1D9E-EADE-2B103C1F5DCA}"/>
              </a:ext>
            </a:extLst>
          </p:cNvPr>
          <p:cNvSpPr>
            <a:spLocks noGrp="1"/>
          </p:cNvSpPr>
          <p:nvPr>
            <p:ph type="title"/>
          </p:nvPr>
        </p:nvSpPr>
        <p:spPr/>
        <p:txBody>
          <a:bodyPr/>
          <a:lstStyle/>
          <a:p>
            <a:r>
              <a:rPr lang="en-US" dirty="0"/>
              <a:t>Effects of Project</a:t>
            </a:r>
            <a:endParaRPr lang="en-IN" dirty="0"/>
          </a:p>
        </p:txBody>
      </p:sp>
      <p:sp>
        <p:nvSpPr>
          <p:cNvPr id="3" name="Content Placeholder 2">
            <a:extLst>
              <a:ext uri="{FF2B5EF4-FFF2-40B4-BE49-F238E27FC236}">
                <a16:creationId xmlns:a16="http://schemas.microsoft.com/office/drawing/2014/main" id="{73FF7052-E5C5-CD45-34A9-9E28BE878911}"/>
              </a:ext>
            </a:extLst>
          </p:cNvPr>
          <p:cNvSpPr>
            <a:spLocks noGrp="1"/>
          </p:cNvSpPr>
          <p:nvPr>
            <p:ph idx="1"/>
          </p:nvPr>
        </p:nvSpPr>
        <p:spPr/>
        <p:txBody>
          <a:bodyPr/>
          <a:lstStyle/>
          <a:p>
            <a:pPr>
              <a:buFont typeface="Wingdings" panose="05000000000000000000" pitchFamily="2" charset="2"/>
              <a:buChar char="Ø"/>
            </a:pPr>
            <a:r>
              <a:rPr lang="en-US" dirty="0"/>
              <a:t>Improved efficiency</a:t>
            </a:r>
          </a:p>
          <a:p>
            <a:pPr>
              <a:buFont typeface="Wingdings" panose="05000000000000000000" pitchFamily="2" charset="2"/>
              <a:buChar char="Ø"/>
            </a:pPr>
            <a:r>
              <a:rPr lang="en-US" dirty="0"/>
              <a:t>Enhanced customer</a:t>
            </a:r>
          </a:p>
          <a:p>
            <a:pPr>
              <a:buFont typeface="Wingdings" panose="05000000000000000000" pitchFamily="2" charset="2"/>
              <a:buChar char="Ø"/>
            </a:pPr>
            <a:r>
              <a:rPr lang="en-US" dirty="0"/>
              <a:t>Increased revenue</a:t>
            </a:r>
          </a:p>
          <a:p>
            <a:pPr>
              <a:buFont typeface="Wingdings" panose="05000000000000000000" pitchFamily="2" charset="2"/>
              <a:buChar char="Ø"/>
            </a:pPr>
            <a:r>
              <a:rPr lang="en-US" dirty="0"/>
              <a:t>Better resource management</a:t>
            </a:r>
          </a:p>
          <a:p>
            <a:pPr>
              <a:buFont typeface="Wingdings" panose="05000000000000000000" pitchFamily="2" charset="2"/>
              <a:buChar char="Ø"/>
            </a:pPr>
            <a:r>
              <a:rPr lang="en-US" dirty="0"/>
              <a:t>Data insight</a:t>
            </a:r>
          </a:p>
          <a:p>
            <a:pPr>
              <a:buFont typeface="Wingdings" panose="05000000000000000000" pitchFamily="2" charset="2"/>
              <a:buChar char="Ø"/>
            </a:pPr>
            <a:r>
              <a:rPr lang="en-US" dirty="0"/>
              <a:t>Competitive advantage</a:t>
            </a:r>
            <a:endParaRPr lang="en-IN" dirty="0"/>
          </a:p>
        </p:txBody>
      </p:sp>
    </p:spTree>
    <p:extLst>
      <p:ext uri="{BB962C8B-B14F-4D97-AF65-F5344CB8AC3E}">
        <p14:creationId xmlns:p14="http://schemas.microsoft.com/office/powerpoint/2010/main" val="217658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BD8C-49CF-669B-585D-AD05A66A27C4}"/>
              </a:ext>
            </a:extLst>
          </p:cNvPr>
          <p:cNvSpPr>
            <a:spLocks noGrp="1"/>
          </p:cNvSpPr>
          <p:nvPr>
            <p:ph type="title"/>
          </p:nvPr>
        </p:nvSpPr>
        <p:spPr/>
        <p:txBody>
          <a:bodyPr/>
          <a:lstStyle/>
          <a:p>
            <a:r>
              <a:rPr lang="en-US" dirty="0"/>
              <a:t>Contents </a:t>
            </a:r>
            <a:endParaRPr lang="en-IN" dirty="0"/>
          </a:p>
        </p:txBody>
      </p:sp>
      <p:sp>
        <p:nvSpPr>
          <p:cNvPr id="3" name="Content Placeholder 2">
            <a:extLst>
              <a:ext uri="{FF2B5EF4-FFF2-40B4-BE49-F238E27FC236}">
                <a16:creationId xmlns:a16="http://schemas.microsoft.com/office/drawing/2014/main" id="{A47E1C83-B23F-0BBC-7B40-9A2846C3FE7A}"/>
              </a:ext>
            </a:extLst>
          </p:cNvPr>
          <p:cNvSpPr>
            <a:spLocks noGrp="1"/>
          </p:cNvSpPr>
          <p:nvPr>
            <p:ph idx="1"/>
          </p:nvPr>
        </p:nvSpPr>
        <p:spPr/>
        <p:txBody>
          <a:bodyPr/>
          <a:lstStyle/>
          <a:p>
            <a:pPr>
              <a:buFont typeface="Courier New" panose="02070309020205020404" pitchFamily="49" charset="0"/>
              <a:buChar char="o"/>
            </a:pPr>
            <a:r>
              <a:rPr lang="en-US" dirty="0"/>
              <a:t>Data cleaning</a:t>
            </a:r>
          </a:p>
          <a:p>
            <a:pPr>
              <a:buFont typeface="Courier New" panose="02070309020205020404" pitchFamily="49" charset="0"/>
              <a:buChar char="o"/>
            </a:pPr>
            <a:r>
              <a:rPr lang="en-US" dirty="0"/>
              <a:t>Data visualization</a:t>
            </a:r>
          </a:p>
          <a:p>
            <a:pPr>
              <a:buFont typeface="Courier New" panose="02070309020205020404" pitchFamily="49" charset="0"/>
              <a:buChar char="o"/>
            </a:pPr>
            <a:r>
              <a:rPr lang="en-US" dirty="0"/>
              <a:t>Solution </a:t>
            </a:r>
            <a:r>
              <a:rPr lang="en-IN" dirty="0"/>
              <a:t>to business objective</a:t>
            </a:r>
          </a:p>
          <a:p>
            <a:pPr>
              <a:buFont typeface="Courier New" panose="02070309020205020404" pitchFamily="49" charset="0"/>
              <a:buChar char="o"/>
            </a:pPr>
            <a:r>
              <a:rPr lang="en-IN" dirty="0"/>
              <a:t>conclusion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016" y="4006842"/>
            <a:ext cx="3829682" cy="2645633"/>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23005" y="3210306"/>
            <a:ext cx="4934065" cy="3276219"/>
          </a:xfrm>
          <a:prstGeom prst="rect">
            <a:avLst/>
          </a:prstGeom>
        </p:spPr>
      </p:pic>
    </p:spTree>
    <p:extLst>
      <p:ext uri="{BB962C8B-B14F-4D97-AF65-F5344CB8AC3E}">
        <p14:creationId xmlns:p14="http://schemas.microsoft.com/office/powerpoint/2010/main" val="626401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9B27-D9DA-5602-C967-B1431DC18DC2}"/>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55B522E3-B10A-500A-D397-8FC7601D5E3F}"/>
              </a:ext>
            </a:extLst>
          </p:cNvPr>
          <p:cNvSpPr>
            <a:spLocks noGrp="1"/>
          </p:cNvSpPr>
          <p:nvPr>
            <p:ph idx="1"/>
          </p:nvPr>
        </p:nvSpPr>
        <p:spPr>
          <a:xfrm>
            <a:off x="1154954" y="2603499"/>
            <a:ext cx="9179671" cy="3749676"/>
          </a:xfrm>
        </p:spPr>
        <p:txBody>
          <a:bodyPr/>
          <a:lstStyle/>
          <a:p>
            <a:r>
              <a:rPr lang="en-US" dirty="0"/>
              <a:t>Removed all the </a:t>
            </a:r>
            <a:r>
              <a:rPr lang="en-US" b="1" dirty="0"/>
              <a:t>D</a:t>
            </a:r>
            <a:r>
              <a:rPr lang="en-US" b="1" dirty="0" smtClean="0"/>
              <a:t>uplicates</a:t>
            </a:r>
            <a:r>
              <a:rPr lang="en-US" dirty="0" smtClean="0"/>
              <a:t>.</a:t>
            </a:r>
          </a:p>
          <a:p>
            <a:pPr>
              <a:buFont typeface="+mj-lt"/>
              <a:buAutoNum type="arabicPeriod"/>
            </a:pP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3056" t="53471" r="62476" b="20223"/>
          <a:stretch/>
        </p:blipFill>
        <p:spPr>
          <a:xfrm>
            <a:off x="1532713" y="3093396"/>
            <a:ext cx="4216334" cy="303503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346" t="55534" r="63346" b="19364"/>
          <a:stretch/>
        </p:blipFill>
        <p:spPr>
          <a:xfrm>
            <a:off x="6215974" y="3093396"/>
            <a:ext cx="4445673" cy="3035030"/>
          </a:xfrm>
          <a:prstGeom prst="rect">
            <a:avLst/>
          </a:prstGeom>
        </p:spPr>
      </p:pic>
      <p:cxnSp>
        <p:nvCxnSpPr>
          <p:cNvPr id="10" name="Straight Arrow Connector 9"/>
          <p:cNvCxnSpPr/>
          <p:nvPr/>
        </p:nvCxnSpPr>
        <p:spPr>
          <a:xfrm>
            <a:off x="2950217" y="3910519"/>
            <a:ext cx="690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918315" y="3686783"/>
            <a:ext cx="612843" cy="9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668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Date Cleaning</a:t>
            </a:r>
            <a:endParaRPr lang="en-IN" dirty="0"/>
          </a:p>
        </p:txBody>
      </p:sp>
      <p:sp>
        <p:nvSpPr>
          <p:cNvPr id="5" name="Content Placeholder 4"/>
          <p:cNvSpPr>
            <a:spLocks noGrp="1"/>
          </p:cNvSpPr>
          <p:nvPr>
            <p:ph idx="1"/>
          </p:nvPr>
        </p:nvSpPr>
        <p:spPr/>
        <p:txBody>
          <a:bodyPr/>
          <a:lstStyle/>
          <a:p>
            <a:r>
              <a:rPr lang="en-US" b="1" dirty="0"/>
              <a:t>Merged</a:t>
            </a:r>
            <a:r>
              <a:rPr lang="en-US" dirty="0"/>
              <a:t> Date columns and </a:t>
            </a:r>
            <a:r>
              <a:rPr lang="en-US" b="1" dirty="0"/>
              <a:t>create</a:t>
            </a:r>
            <a:r>
              <a:rPr lang="en-US" dirty="0"/>
              <a:t> New </a:t>
            </a:r>
            <a:r>
              <a:rPr lang="en-US" b="1" dirty="0"/>
              <a:t>Date </a:t>
            </a:r>
            <a:r>
              <a:rPr lang="en-US" dirty="0"/>
              <a:t>column</a:t>
            </a:r>
            <a:r>
              <a:rPr lang="en-US" dirty="0" smtClean="0"/>
              <a:t>.</a:t>
            </a:r>
          </a:p>
          <a:p>
            <a:pPr>
              <a:buFont typeface="+mj-lt"/>
              <a:buAutoNum type="arabicPeriod"/>
            </a:pPr>
            <a:endParaRPr lang="en-US" dirty="0"/>
          </a:p>
          <a:p>
            <a:pPr marL="0" indent="0">
              <a:buNone/>
            </a:pPr>
            <a:endParaRPr lang="en-IN"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1181" t="14746" r="38491" b="58048"/>
          <a:stretch/>
        </p:blipFill>
        <p:spPr>
          <a:xfrm>
            <a:off x="1313234" y="3317131"/>
            <a:ext cx="5836596" cy="318094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0406" t="16917" r="62963" b="35525"/>
          <a:stretch/>
        </p:blipFill>
        <p:spPr>
          <a:xfrm>
            <a:off x="7568119" y="3317130"/>
            <a:ext cx="4182894" cy="3268495"/>
          </a:xfrm>
          <a:prstGeom prst="rect">
            <a:avLst/>
          </a:prstGeom>
        </p:spPr>
      </p:pic>
    </p:spTree>
    <p:extLst>
      <p:ext uri="{BB962C8B-B14F-4D97-AF65-F5344CB8AC3E}">
        <p14:creationId xmlns:p14="http://schemas.microsoft.com/office/powerpoint/2010/main" val="18436764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776</TotalTime>
  <Words>685</Words>
  <Application>Microsoft Office PowerPoint</Application>
  <PresentationFormat>Widescreen</PresentationFormat>
  <Paragraphs>88</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 Black</vt:lpstr>
      <vt:lpstr>Bodoni MT Black</vt:lpstr>
      <vt:lpstr>Calibri</vt:lpstr>
      <vt:lpstr>Century Gothic</vt:lpstr>
      <vt:lpstr>Courier New</vt:lpstr>
      <vt:lpstr>Wingdings</vt:lpstr>
      <vt:lpstr>Wingdings 3</vt:lpstr>
      <vt:lpstr>Ion Boardroom</vt:lpstr>
      <vt:lpstr>EDA  Hotel Booking Management</vt:lpstr>
      <vt:lpstr>Summary of the Project</vt:lpstr>
      <vt:lpstr>Summary of the Project</vt:lpstr>
      <vt:lpstr>Summary of the Project</vt:lpstr>
      <vt:lpstr>Summary of the Project</vt:lpstr>
      <vt:lpstr>Effects of Project</vt:lpstr>
      <vt:lpstr>Contents </vt:lpstr>
      <vt:lpstr>Data cleaning</vt:lpstr>
      <vt:lpstr>Date Cleaning</vt:lpstr>
      <vt:lpstr>Data Cleaning</vt:lpstr>
      <vt:lpstr>Data Cleaning</vt:lpstr>
      <vt:lpstr>Data Visualisation</vt:lpstr>
      <vt:lpstr>Data Visualization</vt:lpstr>
      <vt:lpstr>Data Visualization</vt:lpstr>
      <vt:lpstr>Data Visualization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 Management</dc:title>
  <dc:creator>Nancy Parsaniya</dc:creator>
  <cp:lastModifiedBy>virajvaja</cp:lastModifiedBy>
  <cp:revision>58</cp:revision>
  <dcterms:created xsi:type="dcterms:W3CDTF">2024-05-07T20:10:45Z</dcterms:created>
  <dcterms:modified xsi:type="dcterms:W3CDTF">2024-05-21T04:04:55Z</dcterms:modified>
</cp:coreProperties>
</file>